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51" r:id="rId3"/>
    <p:sldId id="353" r:id="rId4"/>
    <p:sldId id="341" r:id="rId5"/>
    <p:sldId id="354" r:id="rId6"/>
    <p:sldId id="372" r:id="rId7"/>
    <p:sldId id="345" r:id="rId8"/>
    <p:sldId id="343" r:id="rId9"/>
    <p:sldId id="355" r:id="rId10"/>
    <p:sldId id="373" r:id="rId11"/>
    <p:sldId id="346" r:id="rId12"/>
    <p:sldId id="344" r:id="rId13"/>
    <p:sldId id="356" r:id="rId14"/>
    <p:sldId id="374" r:id="rId15"/>
    <p:sldId id="347" r:id="rId16"/>
    <p:sldId id="348" r:id="rId17"/>
    <p:sldId id="357" r:id="rId18"/>
    <p:sldId id="375" r:id="rId19"/>
    <p:sldId id="349" r:id="rId20"/>
    <p:sldId id="350" r:id="rId21"/>
    <p:sldId id="358" r:id="rId22"/>
    <p:sldId id="359" r:id="rId23"/>
    <p:sldId id="360" r:id="rId24"/>
    <p:sldId id="361" r:id="rId25"/>
    <p:sldId id="371" r:id="rId26"/>
    <p:sldId id="362" r:id="rId27"/>
    <p:sldId id="363" r:id="rId28"/>
    <p:sldId id="365" r:id="rId29"/>
    <p:sldId id="366" r:id="rId30"/>
    <p:sldId id="364" r:id="rId31"/>
    <p:sldId id="352" r:id="rId32"/>
    <p:sldId id="376" r:id="rId33"/>
    <p:sldId id="29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0E53"/>
    <a:srgbClr val="0076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2" autoAdjust="0"/>
    <p:restoredTop sz="94660"/>
  </p:normalViewPr>
  <p:slideViewPr>
    <p:cSldViewPr>
      <p:cViewPr varScale="1">
        <p:scale>
          <a:sx n="83" d="100"/>
          <a:sy n="83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B1571-8C00-4C88-816E-4ACBA40F8BDE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F5160-AAF8-4624-B307-8ED590E2C3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376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3212A-7114-4C82-9604-021DE03B03D3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63462-9423-4C5A-93F5-5562AAA78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autompv.ru/new-auto/54358-foto-novyh-avtomobilej-moskvich-2022-2023-na-platforme-jac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785926"/>
            <a:ext cx="6743720" cy="928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sz="4900" b="1" dirty="0" smtClean="0">
                <a:solidFill>
                  <a:srgbClr val="002060"/>
                </a:solidFill>
              </a:rPr>
              <a:t>ИНТЕЛЛЕКТУАЛЬНОЕ МНОГОБОРЬЕ-2022»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57430"/>
            <a:ext cx="1190506" cy="1149921"/>
          </a:xfrm>
          <a:prstGeom prst="rect">
            <a:avLst/>
          </a:prstGeom>
          <a:noFill/>
        </p:spPr>
      </p:pic>
      <p:pic>
        <p:nvPicPr>
          <p:cNvPr id="2051" name="Picture 3" descr="D:\Картинки и анимации\Анимация\J00956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1691" y="2643182"/>
            <a:ext cx="1682309" cy="133067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285728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2-й школьный турнир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 функциональной грамотности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H:\Приглашение\Приглашение\mudryiy-filin-sov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000372"/>
            <a:ext cx="22860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5805264"/>
            <a:ext cx="46085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п.СОЛНЕЧНЫЙ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 2022г.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Математическая грамотность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72071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 smtClean="0"/>
              <a:t>ОТВЕТЫ</a:t>
            </a:r>
          </a:p>
          <a:p>
            <a:pPr algn="just"/>
            <a:r>
              <a:rPr lang="ru-RU" dirty="0" smtClean="0"/>
              <a:t> </a:t>
            </a:r>
            <a:r>
              <a:rPr lang="ru-RU" b="1" u="sng" dirty="0" smtClean="0"/>
              <a:t>Задание-1. ВРЕМЯ ЗАГОТОВОК</a:t>
            </a:r>
            <a:endParaRPr lang="ru-RU" u="sng" dirty="0" smtClean="0"/>
          </a:p>
          <a:p>
            <a:pPr algn="just"/>
            <a:r>
              <a:rPr lang="ru-RU" b="1" dirty="0" smtClean="0"/>
              <a:t>Ответ: 4,1 кг. </a:t>
            </a:r>
            <a:endParaRPr lang="ru-RU" dirty="0" smtClean="0"/>
          </a:p>
          <a:p>
            <a:pPr algn="just"/>
            <a:r>
              <a:rPr lang="ru-RU" b="1" u="sng" dirty="0" smtClean="0"/>
              <a:t>Задание-2. ВОТ ТАКАЯ МАССА</a:t>
            </a:r>
            <a:endParaRPr lang="ru-RU" u="sng" dirty="0" smtClean="0"/>
          </a:p>
          <a:p>
            <a:r>
              <a:rPr lang="ru-RU" b="1" dirty="0" err="1" smtClean="0"/>
              <a:t>Ответ:__</a:t>
            </a:r>
            <a:r>
              <a:rPr lang="ru-RU" b="1" dirty="0" smtClean="0"/>
              <a:t> 56 кг. </a:t>
            </a:r>
          </a:p>
          <a:p>
            <a:r>
              <a:rPr lang="ru-RU" b="1" u="sng" dirty="0" smtClean="0"/>
              <a:t>Задание-3. ЭКОНОМИЯ ЭЛЕКТРОЭНЕРГИИ</a:t>
            </a:r>
            <a:endParaRPr lang="ru-RU" u="sng" dirty="0" smtClean="0"/>
          </a:p>
          <a:p>
            <a:r>
              <a:rPr lang="ru-RU" b="1" dirty="0" smtClean="0"/>
              <a:t>Ответ: __101 </a:t>
            </a:r>
            <a:r>
              <a:rPr lang="ru-RU" b="1" dirty="0" err="1" smtClean="0"/>
              <a:t>руб</a:t>
            </a:r>
            <a:endParaRPr lang="ru-RU" dirty="0" smtClean="0"/>
          </a:p>
          <a:p>
            <a:r>
              <a:rPr lang="ru-RU" b="1" u="sng" dirty="0" smtClean="0"/>
              <a:t>Задание-4. ПОЛЕТ НА МАРС</a:t>
            </a:r>
            <a:endParaRPr lang="ru-RU" u="sng" dirty="0" smtClean="0"/>
          </a:p>
          <a:p>
            <a:r>
              <a:rPr lang="ru-RU" b="1" dirty="0" smtClean="0"/>
              <a:t>Ответ: __45 лет</a:t>
            </a:r>
            <a:endParaRPr lang="ru-RU" dirty="0" smtClean="0"/>
          </a:p>
          <a:p>
            <a:r>
              <a:rPr lang="ru-RU" b="1" dirty="0" smtClean="0"/>
              <a:t>Расчеты:</a:t>
            </a:r>
            <a:endParaRPr lang="ru-RU" dirty="0" smtClean="0"/>
          </a:p>
          <a:p>
            <a:r>
              <a:rPr lang="ru-RU" dirty="0" smtClean="0"/>
              <a:t>78 млн. км/200 км/ч=0,39 млн.ч</a:t>
            </a:r>
          </a:p>
          <a:p>
            <a:r>
              <a:rPr lang="ru-RU" dirty="0" smtClean="0"/>
              <a:t>Перевести 1год=365 дней. 1 год=24ч*365=8760ч. 0,39 </a:t>
            </a:r>
            <a:r>
              <a:rPr lang="ru-RU" dirty="0" err="1" smtClean="0"/>
              <a:t>млн</a:t>
            </a:r>
            <a:r>
              <a:rPr lang="ru-RU" dirty="0" smtClean="0"/>
              <a:t> ч/8760=44,5 года</a:t>
            </a:r>
          </a:p>
          <a:p>
            <a:r>
              <a:rPr lang="ru-RU" b="1" u="sng" dirty="0" smtClean="0"/>
              <a:t> Задание-5. МЯГКАЯ ИГРУШКА</a:t>
            </a:r>
            <a:endParaRPr lang="ru-RU" u="sng" dirty="0" smtClean="0"/>
          </a:p>
          <a:p>
            <a:r>
              <a:rPr lang="ru-RU" b="1" dirty="0" smtClean="0"/>
              <a:t>Ответ: __12 штук.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8612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ЖЕЛАЕМ  УДАЧИ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третьем туре!!!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D:\Анимация\J00761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2160240" cy="1593026"/>
          </a:xfrm>
          <a:prstGeom prst="rect">
            <a:avLst/>
          </a:prstGeom>
          <a:noFill/>
        </p:spPr>
      </p:pic>
      <p:pic>
        <p:nvPicPr>
          <p:cNvPr id="5" name="Picture 2" descr="D:\Анимация\balldone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869160"/>
            <a:ext cx="1503040" cy="1503040"/>
          </a:xfrm>
          <a:prstGeom prst="rect">
            <a:avLst/>
          </a:prstGeom>
          <a:noFill/>
        </p:spPr>
      </p:pic>
      <p:pic>
        <p:nvPicPr>
          <p:cNvPr id="4098" name="Picture 2" descr="D:\NICK\ЧГК\ЧГК-2014\ЧГК-ШКОЛА\Приглашение\Анимация\AG00372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285860"/>
            <a:ext cx="1239763" cy="234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15290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FF00"/>
                </a:solidFill>
              </a:rPr>
              <a:t>«ФИНАНСОВАЯ ГРАМОТНОСТЬ»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3 тур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1500198" cy="14490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91680" y="260648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интеллектуальное многоборье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5857892"/>
            <a:ext cx="7884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2022г.</a:t>
            </a:r>
            <a:endParaRPr lang="ru-RU" sz="2400" dirty="0"/>
          </a:p>
        </p:txBody>
      </p:sp>
      <p:pic>
        <p:nvPicPr>
          <p:cNvPr id="10" name="Рисунок 9" descr="https://e7.pngegg.com/pngimages/584/208/png-clipart-bank-money-investment-child-financial-literacy-illustration-characters-saving-chil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636912"/>
            <a:ext cx="3384376" cy="316354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Финансовая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 знание и понимание финансовых понятий и финансовых рисков, а также навыки, мотивацию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Финансовая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58204" cy="550072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300" b="1" dirty="0" smtClean="0"/>
              <a:t>ОТВЕТЫ</a:t>
            </a:r>
          </a:p>
          <a:p>
            <a:r>
              <a:rPr lang="ru-RU" b="1" u="sng" dirty="0" smtClean="0"/>
              <a:t> Задание-1. ВЫБОР ТРУДОУСТРОЙСТВА</a:t>
            </a:r>
            <a:endParaRPr lang="ru-RU" u="sng" dirty="0" smtClean="0"/>
          </a:p>
          <a:p>
            <a:r>
              <a:rPr lang="ru-RU" b="1" dirty="0" err="1" smtClean="0"/>
              <a:t>Ответ:__</a:t>
            </a:r>
            <a:r>
              <a:rPr lang="ru-RU" b="1" dirty="0" smtClean="0"/>
              <a:t> 1</a:t>
            </a:r>
            <a:r>
              <a:rPr lang="ru-RU" dirty="0" smtClean="0"/>
              <a:t>(для работника важно, чтобы трудовой договор с фирмой заключался в письменной форме)</a:t>
            </a:r>
          </a:p>
          <a:p>
            <a:r>
              <a:rPr lang="ru-RU" b="1" u="sng" dirty="0" smtClean="0"/>
              <a:t>Здание-2. ДАЧНЫЕ ПРОБЛЕМЫ</a:t>
            </a:r>
          </a:p>
          <a:p>
            <a:r>
              <a:rPr lang="ru-RU" b="1" dirty="0" err="1" smtClean="0"/>
              <a:t>Ответ:__</a:t>
            </a:r>
            <a:r>
              <a:rPr lang="ru-RU" dirty="0" smtClean="0"/>
              <a:t> </a:t>
            </a:r>
            <a:r>
              <a:rPr lang="ru-RU" b="1" dirty="0" smtClean="0"/>
              <a:t>4</a:t>
            </a:r>
            <a:r>
              <a:rPr lang="ru-RU" dirty="0" smtClean="0"/>
              <a:t> (Найти деньги на ремонт)</a:t>
            </a:r>
          </a:p>
          <a:p>
            <a:r>
              <a:rPr lang="ru-RU" b="1" u="sng" dirty="0" smtClean="0"/>
              <a:t>Задание-3.  ПОДЛИННОСТЬ КУПЮР</a:t>
            </a:r>
            <a:endParaRPr lang="ru-RU" u="sng" dirty="0" smtClean="0"/>
          </a:p>
          <a:p>
            <a:r>
              <a:rPr lang="ru-RU" b="1" dirty="0" smtClean="0"/>
              <a:t>Ответы: __1, 2, 5</a:t>
            </a:r>
          </a:p>
          <a:p>
            <a:r>
              <a:rPr lang="ru-RU" b="1" u="sng" dirty="0" smtClean="0"/>
              <a:t>Задание-4. ПОПОЛНЕНИЕ СРЕДСТВ</a:t>
            </a:r>
            <a:endParaRPr lang="ru-RU" u="sng" dirty="0" smtClean="0"/>
          </a:p>
          <a:p>
            <a:r>
              <a:rPr lang="ru-RU" b="1" dirty="0" err="1" smtClean="0"/>
              <a:t>Ответы:__</a:t>
            </a:r>
            <a:r>
              <a:rPr lang="ru-RU" b="1" dirty="0" smtClean="0"/>
              <a:t> 2, 5</a:t>
            </a:r>
          </a:p>
          <a:p>
            <a:r>
              <a:rPr lang="ru-RU" b="1" u="sng" dirty="0" smtClean="0"/>
              <a:t>Задание-5. ДОХОДЫ</a:t>
            </a:r>
          </a:p>
          <a:p>
            <a:r>
              <a:rPr lang="ru-RU" b="1" dirty="0" smtClean="0"/>
              <a:t>Ответ:  1270 тысяч рублей</a:t>
            </a:r>
            <a:endParaRPr lang="ru-RU" dirty="0" smtClean="0"/>
          </a:p>
          <a:p>
            <a:endParaRPr lang="ru-RU" u="sng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21468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ЖЕЛАЕМ УДАЧИ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четвертом туре!!!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D:\Анимация\J00761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2160240" cy="1593026"/>
          </a:xfrm>
          <a:prstGeom prst="rect">
            <a:avLst/>
          </a:prstGeom>
          <a:noFill/>
        </p:spPr>
      </p:pic>
      <p:pic>
        <p:nvPicPr>
          <p:cNvPr id="5" name="Picture 2" descr="D:\Анимация\balldone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869160"/>
            <a:ext cx="1503040" cy="1503040"/>
          </a:xfrm>
          <a:prstGeom prst="rect">
            <a:avLst/>
          </a:prstGeom>
          <a:noFill/>
        </p:spPr>
      </p:pic>
      <p:pic>
        <p:nvPicPr>
          <p:cNvPr id="4098" name="Picture 2" descr="D:\NICK\ЧГК\ЧГК-2014\ЧГК-ШКОЛА\Приглашение\Анимация\AG00372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357298"/>
            <a:ext cx="1239763" cy="234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815290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«ЕСТЕСТВЕННОНАУЧНАЯ ГРАМОТНОСТЬ»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4 тур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1500198" cy="14490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7704" y="47667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интеллектуальное многоборье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877272"/>
            <a:ext cx="7128792" cy="52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 ,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2022г.</a:t>
            </a:r>
            <a:endParaRPr lang="ru-RU" sz="2400" dirty="0"/>
          </a:p>
        </p:txBody>
      </p:sp>
      <p:pic>
        <p:nvPicPr>
          <p:cNvPr id="10" name="Рисунок 9" descr="https://www.1zoom.me/big2/533/296949-alexfas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068960"/>
            <a:ext cx="3727316" cy="257461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Естественнонаучная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58204" cy="36861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способность человека занимать активную гражданскую позицию по вопросам, связанным с естественнонаучными идеями: научно объяснять явления; понимать особенности естественнонаучного исследования; интерпретировать данные и использовать научные доказательства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Естественнонаучная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358246" cy="52864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/>
              <a:t>ОТВЕТЫ</a:t>
            </a:r>
          </a:p>
          <a:p>
            <a:r>
              <a:rPr lang="ru-RU" sz="2400" b="1" u="sng" dirty="0" smtClean="0"/>
              <a:t>Задание-1. НЕЗАПЛАНИРОВАННЫЙ ЭКСПЕРИМЕНТ</a:t>
            </a:r>
          </a:p>
          <a:p>
            <a:r>
              <a:rPr lang="ru-RU" sz="2400" b="1" dirty="0" smtClean="0"/>
              <a:t>Ответ:</a:t>
            </a:r>
            <a:r>
              <a:rPr lang="ru-RU" sz="2400" dirty="0" smtClean="0"/>
              <a:t> __</a:t>
            </a:r>
            <a:r>
              <a:rPr lang="ru-RU" sz="2400" b="1" dirty="0" smtClean="0"/>
              <a:t>2</a:t>
            </a:r>
            <a:r>
              <a:rPr lang="ru-RU" sz="2400" dirty="0" smtClean="0"/>
              <a:t> (плесень вырабатывала вещество, вызывающее гибель бактерий).</a:t>
            </a:r>
          </a:p>
          <a:p>
            <a:r>
              <a:rPr lang="ru-RU" sz="2400" b="1" u="sng" dirty="0" smtClean="0"/>
              <a:t>Задание-2 . ЭЛЕКТРОПРИБОРЫ</a:t>
            </a:r>
            <a:endParaRPr lang="ru-RU" sz="2400" u="sng" dirty="0" smtClean="0"/>
          </a:p>
          <a:p>
            <a:r>
              <a:rPr lang="ru-RU" sz="2400" b="1" dirty="0" smtClean="0"/>
              <a:t>Ответы: __2, 3.</a:t>
            </a:r>
            <a:endParaRPr lang="ru-RU" sz="2400" dirty="0" smtClean="0"/>
          </a:p>
          <a:p>
            <a:r>
              <a:rPr lang="ru-RU" sz="2400" b="1" u="sng" dirty="0" smtClean="0"/>
              <a:t>Задание-3</a:t>
            </a:r>
            <a:r>
              <a:rPr lang="ru-RU" sz="2400" u="sng" dirty="0" smtClean="0"/>
              <a:t>. </a:t>
            </a:r>
            <a:r>
              <a:rPr lang="ru-RU" sz="2400" b="1" u="sng" dirty="0" smtClean="0"/>
              <a:t>ЗАГРЯЗНЕНИЕ АТМОСФЕРЫ</a:t>
            </a:r>
            <a:endParaRPr lang="ru-RU" sz="2400" u="sng" dirty="0" smtClean="0"/>
          </a:p>
          <a:p>
            <a:r>
              <a:rPr lang="ru-RU" sz="2400" b="1" dirty="0" smtClean="0"/>
              <a:t>Ответ:</a:t>
            </a:r>
            <a:r>
              <a:rPr lang="ru-RU" sz="2400" dirty="0" smtClean="0"/>
              <a:t> _______</a:t>
            </a:r>
            <a:r>
              <a:rPr lang="ru-RU" sz="2400" b="1" dirty="0" smtClean="0"/>
              <a:t>2</a:t>
            </a:r>
            <a:r>
              <a:rPr lang="ru-RU" sz="2400" dirty="0" smtClean="0"/>
              <a:t> (SO2),  </a:t>
            </a:r>
            <a:r>
              <a:rPr lang="ru-RU" sz="2400" b="1" dirty="0" smtClean="0"/>
              <a:t>4 </a:t>
            </a:r>
            <a:r>
              <a:rPr lang="ru-RU" sz="2400" dirty="0" smtClean="0"/>
              <a:t>(NO2) и никакие другие.</a:t>
            </a:r>
          </a:p>
          <a:p>
            <a:r>
              <a:rPr lang="ru-RU" sz="2400" b="1" u="sng" dirty="0" smtClean="0"/>
              <a:t>Задание-4. РУКА ЧЕЛОВЕКА</a:t>
            </a:r>
          </a:p>
          <a:p>
            <a:r>
              <a:rPr lang="ru-RU" sz="2400" b="1" dirty="0" smtClean="0"/>
              <a:t>Ответ:</a:t>
            </a:r>
            <a:r>
              <a:rPr lang="ru-RU" sz="2400" dirty="0" smtClean="0"/>
              <a:t>   плечевой сустав – </a:t>
            </a:r>
            <a:r>
              <a:rPr lang="ru-RU" sz="2400" b="1" dirty="0" smtClean="0"/>
              <a:t>В</a:t>
            </a:r>
            <a:r>
              <a:rPr lang="ru-RU" sz="2400" dirty="0" smtClean="0"/>
              <a:t>, локтевой сустав – </a:t>
            </a:r>
            <a:r>
              <a:rPr lang="ru-RU" sz="2400" b="1" dirty="0" smtClean="0"/>
              <a:t>А</a:t>
            </a:r>
            <a:r>
              <a:rPr lang="ru-RU" sz="2400" dirty="0" smtClean="0"/>
              <a:t>, средний </a:t>
            </a:r>
            <a:r>
              <a:rPr lang="ru-RU" sz="2400" dirty="0" err="1" smtClean="0"/>
              <a:t>межфаланговый</a:t>
            </a:r>
            <a:r>
              <a:rPr lang="ru-RU" sz="2400" dirty="0" smtClean="0"/>
              <a:t> сустав – </a:t>
            </a:r>
            <a:r>
              <a:rPr lang="ru-RU" sz="2400" b="1" dirty="0" smtClean="0"/>
              <a:t>Б</a:t>
            </a:r>
            <a:r>
              <a:rPr lang="ru-RU" sz="2400" dirty="0" smtClean="0"/>
              <a:t>. </a:t>
            </a:r>
          </a:p>
          <a:p>
            <a:r>
              <a:rPr lang="ru-RU" sz="2400" b="1" u="sng" dirty="0" smtClean="0"/>
              <a:t>Задание-5. ИСКОПАЕМЫЕ РЕПТИЛИИ</a:t>
            </a:r>
          </a:p>
          <a:p>
            <a:r>
              <a:rPr lang="ru-RU" sz="2400" b="1" dirty="0" err="1" smtClean="0"/>
              <a:t>Ответы:__</a:t>
            </a:r>
            <a:r>
              <a:rPr lang="ru-RU" sz="2400" b="1" dirty="0" smtClean="0"/>
              <a:t> 1, 2, 4</a:t>
            </a:r>
            <a:endParaRPr lang="ru-RU" sz="2400" dirty="0" smtClean="0"/>
          </a:p>
          <a:p>
            <a:endParaRPr lang="ru-RU" sz="2400" u="sng" dirty="0" smtClean="0"/>
          </a:p>
          <a:p>
            <a:endParaRPr lang="ru-RU" sz="2400" dirty="0" smtClean="0"/>
          </a:p>
          <a:p>
            <a:endParaRPr lang="ru-RU" sz="2400" b="1" u="sng" dirty="0" smtClean="0"/>
          </a:p>
          <a:p>
            <a:endParaRPr lang="ru-RU" sz="2400" b="1" u="sng" dirty="0" smtClean="0"/>
          </a:p>
          <a:p>
            <a:endParaRPr lang="ru-RU" sz="2400" u="sng" dirty="0" smtClean="0"/>
          </a:p>
          <a:p>
            <a:endParaRPr lang="ru-RU" sz="2400" dirty="0" smtClean="0"/>
          </a:p>
          <a:p>
            <a:endParaRPr lang="ru-RU" sz="2400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ЖЕЛАЕМ УДАЧИ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пятом туре!!!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D:\Анимация\J00761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2160240" cy="1593026"/>
          </a:xfrm>
          <a:prstGeom prst="rect">
            <a:avLst/>
          </a:prstGeom>
          <a:noFill/>
        </p:spPr>
      </p:pic>
      <p:pic>
        <p:nvPicPr>
          <p:cNvPr id="5" name="Picture 2" descr="D:\Анимация\balldone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869160"/>
            <a:ext cx="1503040" cy="1503040"/>
          </a:xfrm>
          <a:prstGeom prst="rect">
            <a:avLst/>
          </a:prstGeom>
          <a:noFill/>
        </p:spPr>
      </p:pic>
      <p:pic>
        <p:nvPicPr>
          <p:cNvPr id="4098" name="Picture 2" descr="D:\NICK\ЧГК\ЧГК-2014\ЧГК-ШКОЛА\Приглашение\Анимация\AG00372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1500174"/>
            <a:ext cx="1239763" cy="234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85860"/>
            <a:ext cx="8929718" cy="928693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FF00"/>
                </a:solidFill>
              </a:rPr>
              <a:t>«ИНТЕЛЛЕКТУАЛЬНОЕ МНОГОБОРЬЕ-2022»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14290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2-й школьный турнир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по функциональной грамотности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6072206"/>
            <a:ext cx="7020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п.СОЛНЕЧНЫЙ,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 </a:t>
            </a:r>
            <a:r>
              <a:rPr lang="ru-RU" sz="2400" b="1" dirty="0" smtClean="0">
                <a:solidFill>
                  <a:srgbClr val="FF0000"/>
                </a:solidFill>
              </a:rPr>
              <a:t>ноября 2022г.</a:t>
            </a:r>
            <a:endParaRPr lang="ru-RU" sz="24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85786" y="2285992"/>
            <a:ext cx="7572428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5300" b="1" dirty="0" smtClean="0"/>
              <a:t> 1 </a:t>
            </a:r>
            <a:r>
              <a:rPr lang="ru-RU" sz="5300" b="1" dirty="0" err="1" smtClean="0"/>
              <a:t>тур_</a:t>
            </a:r>
            <a:r>
              <a:rPr lang="ru-RU" sz="5300" b="1" dirty="0" smtClean="0"/>
              <a:t> </a:t>
            </a: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«ЧИТАТЕЛЬСКАЯ ГРАМОТНОСТЬ»</a:t>
            </a:r>
            <a:b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000372"/>
            <a:ext cx="70009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2 </a:t>
            </a:r>
            <a:r>
              <a:rPr lang="ru-RU" sz="2800" b="1" dirty="0" err="1" smtClean="0"/>
              <a:t>тур</a:t>
            </a:r>
            <a:r>
              <a:rPr lang="ru-RU" sz="2400" b="1" dirty="0" err="1" smtClean="0"/>
              <a:t>_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«МАТЕМАТИЧЕСКАСКАЯ ГРАМОТНОСТЬ»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42900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3 </a:t>
            </a:r>
            <a:r>
              <a:rPr lang="ru-RU" sz="2800" b="1" dirty="0" err="1" smtClean="0"/>
              <a:t>тур_</a:t>
            </a:r>
            <a:r>
              <a:rPr lang="ru-RU" sz="2800" b="1" dirty="0" smtClean="0"/>
              <a:t> «</a:t>
            </a:r>
            <a:r>
              <a:rPr lang="ru-RU" sz="2800" b="1" dirty="0" smtClean="0">
                <a:solidFill>
                  <a:srgbClr val="002060"/>
                </a:solidFill>
              </a:rPr>
              <a:t>ФИНАНСОВАЯ ГРАМОТНОСТЬ»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44" y="4000505"/>
            <a:ext cx="74295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4 </a:t>
            </a:r>
            <a:r>
              <a:rPr lang="ru-RU" sz="2800" b="1" dirty="0" err="1" smtClean="0"/>
              <a:t>тур</a:t>
            </a:r>
            <a:r>
              <a:rPr lang="ru-RU" sz="2400" b="1" dirty="0" err="1" smtClean="0"/>
              <a:t>_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«ЕСТЕСТВЕННОНАУЧНАЯ ГРАМОТНОСТЬ»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14480" y="4572008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5 </a:t>
            </a:r>
            <a:r>
              <a:rPr lang="ru-RU" sz="2800" b="1" dirty="0" err="1" smtClean="0"/>
              <a:t>тур_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«КРЕАТИВНОЕ МЫШЛЕНИЕ»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815290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«КРЕАТИВНОЕ МЫШЛЕНИЕ»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5 тур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 descr="D:\Картинки и анимации\Анимация\J009569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643182"/>
            <a:ext cx="1896623" cy="15001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7704" y="47667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интеллектуальное многоборье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5805264"/>
            <a:ext cx="6876256" cy="52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  2022г.</a:t>
            </a:r>
            <a:endParaRPr lang="ru-RU" sz="2400" dirty="0"/>
          </a:p>
        </p:txBody>
      </p:sp>
      <p:pic>
        <p:nvPicPr>
          <p:cNvPr id="10" name="Рисунок 9" descr="https://sun9-22.userapi.com/c854416/v854416053/161296/hM0lzyIv-rQ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2808312" cy="30243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Креативное</a:t>
            </a:r>
            <a:r>
              <a:rPr lang="ru-RU" b="1" dirty="0" smtClean="0">
                <a:solidFill>
                  <a:srgbClr val="002060"/>
                </a:solidFill>
              </a:rPr>
              <a:t>   мышление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9"/>
            <a:ext cx="8215370" cy="350046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способность продуктивно участвовать в процессе выработки, оценки и совершенствования идей, направленных на получение инновационных и эффективных решений, и/или нового знания, и/или эффективного выражения воображения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1. НАЙДИ ОБЩЕЕ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186766" cy="1900238"/>
          </a:xfrm>
        </p:spPr>
        <p:txBody>
          <a:bodyPr/>
          <a:lstStyle/>
          <a:p>
            <a:r>
              <a:rPr lang="ru-RU" dirty="0" smtClean="0"/>
              <a:t>Перед Вами  три картинки. Командам нужно будет понять, что их объединяет и дать свой достаточно краткий ответ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28662" y="3214686"/>
            <a:ext cx="7000924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5715016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/>
              <a:t>Ответ:</a:t>
            </a:r>
            <a:r>
              <a:rPr lang="ru-RU" sz="2800" b="1" dirty="0" smtClean="0">
                <a:solidFill>
                  <a:srgbClr val="C00000"/>
                </a:solidFill>
              </a:rPr>
              <a:t>   РИТМ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2. ДРУДДЛ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 fontAlgn="base"/>
            <a:r>
              <a:rPr lang="ru-RU" b="1" dirty="0" err="1" smtClean="0"/>
              <a:t>Droodle</a:t>
            </a:r>
            <a:r>
              <a:rPr lang="ru-RU" dirty="0" smtClean="0"/>
              <a:t> — это загадка-головоломка, рисунок, на основании которого невозможно точно сказать, что это такое. Изобретатель </a:t>
            </a:r>
            <a:r>
              <a:rPr lang="ru-RU" b="1" dirty="0" err="1" smtClean="0"/>
              <a:t>друдлов</a:t>
            </a:r>
            <a:r>
              <a:rPr lang="ru-RU" dirty="0" smtClean="0"/>
              <a:t> Роджер </a:t>
            </a:r>
            <a:r>
              <a:rPr lang="ru-RU" dirty="0" err="1" smtClean="0"/>
              <a:t>Прайс</a:t>
            </a:r>
            <a:r>
              <a:rPr lang="ru-RU" dirty="0" smtClean="0"/>
              <a:t> — комедийный писатель.</a:t>
            </a:r>
          </a:p>
          <a:p>
            <a:pPr algn="just" fontAlgn="base"/>
            <a:r>
              <a:rPr lang="ru-RU" dirty="0" smtClean="0"/>
              <a:t>Желательно не ограничиваться одним ответом. Смысл головоломки в том, чтобы подобрать как можно больше версий и интерпретаций. Стоит помнить, что правильного ответа в </a:t>
            </a:r>
            <a:r>
              <a:rPr lang="ru-RU" dirty="0" err="1" smtClean="0"/>
              <a:t>друдлах</a:t>
            </a:r>
            <a:r>
              <a:rPr lang="ru-RU" dirty="0" smtClean="0"/>
              <a:t> нет. Побеждает тот, кто придумает больше интерпретаций или игрок, который придумает наиболее необычный ответ. Ниже приведен </a:t>
            </a:r>
            <a:r>
              <a:rPr lang="ru-RU" dirty="0" err="1" smtClean="0"/>
              <a:t>друдл</a:t>
            </a:r>
            <a:r>
              <a:rPr lang="ru-RU" dirty="0" smtClean="0"/>
              <a:t>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2. ДРУДДЛ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275749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Вы можете увидеть в данном изображении десятки различных ситуаций. Единственно правильного ответа нет. И необязательно ответ должен быть реалистичным. Ему достаточно быть забавным, интересным и немного похожим на то, что изображено на рисунке. </a:t>
            </a:r>
          </a:p>
          <a:p>
            <a:endParaRPr lang="ru-RU" dirty="0"/>
          </a:p>
        </p:txBody>
      </p:sp>
      <p:pic>
        <p:nvPicPr>
          <p:cNvPr id="4" name="Рисунок 3" descr="Друдлы-картин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572008"/>
            <a:ext cx="4000528" cy="164307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2. ДРУДДЛ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6143668" cy="492922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ВАРИАНТЫ ОТВЕТОВ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/>
              <a:t>1. Кепка</a:t>
            </a:r>
            <a:endParaRPr lang="ru-RU" dirty="0" smtClean="0"/>
          </a:p>
          <a:p>
            <a:r>
              <a:rPr lang="ru-RU" b="1" dirty="0" smtClean="0"/>
              <a:t>2. Остров (вдали)</a:t>
            </a:r>
            <a:endParaRPr lang="ru-RU" dirty="0" smtClean="0"/>
          </a:p>
          <a:p>
            <a:r>
              <a:rPr lang="ru-RU" b="1" dirty="0" smtClean="0"/>
              <a:t>3. Гора</a:t>
            </a:r>
            <a:endParaRPr lang="ru-RU" dirty="0" smtClean="0"/>
          </a:p>
          <a:p>
            <a:r>
              <a:rPr lang="ru-RU" b="1" dirty="0" smtClean="0"/>
              <a:t>4. Стог сена</a:t>
            </a:r>
            <a:endParaRPr lang="ru-RU" dirty="0" smtClean="0"/>
          </a:p>
          <a:p>
            <a:r>
              <a:rPr lang="ru-RU" b="1" dirty="0" smtClean="0"/>
              <a:t>5. Ситечко (перевернутое)</a:t>
            </a:r>
            <a:endParaRPr lang="ru-RU" dirty="0" smtClean="0"/>
          </a:p>
          <a:p>
            <a:r>
              <a:rPr lang="ru-RU" b="1" dirty="0" smtClean="0"/>
              <a:t>6. Траектория падения мяча </a:t>
            </a:r>
            <a:endParaRPr lang="ru-RU" dirty="0" smtClean="0"/>
          </a:p>
          <a:p>
            <a:r>
              <a:rPr lang="ru-RU" b="1" dirty="0" smtClean="0"/>
              <a:t>7. Живот отдыхающего на пляже</a:t>
            </a:r>
            <a:endParaRPr lang="ru-RU" dirty="0" smtClean="0"/>
          </a:p>
          <a:p>
            <a:r>
              <a:rPr lang="ru-RU" b="1" dirty="0" smtClean="0"/>
              <a:t>8. Носок ботинка (кроссовки, кеда))</a:t>
            </a:r>
            <a:endParaRPr lang="ru-RU" dirty="0" smtClean="0"/>
          </a:p>
          <a:p>
            <a:r>
              <a:rPr lang="ru-RU" b="1" dirty="0" smtClean="0"/>
              <a:t>9. Часть мяча для регби из-за забора</a:t>
            </a:r>
            <a:endParaRPr lang="ru-RU" dirty="0" smtClean="0"/>
          </a:p>
          <a:p>
            <a:r>
              <a:rPr lang="ru-RU" b="1" dirty="0" smtClean="0"/>
              <a:t>10. Каска бойца видна из окопа</a:t>
            </a:r>
            <a:endParaRPr lang="ru-RU" dirty="0" smtClean="0"/>
          </a:p>
          <a:p>
            <a:r>
              <a:rPr lang="ru-RU" b="1" dirty="0" smtClean="0"/>
              <a:t>11. Сугроб</a:t>
            </a:r>
            <a:endParaRPr lang="ru-RU" dirty="0" smtClean="0"/>
          </a:p>
          <a:p>
            <a:r>
              <a:rPr lang="ru-RU" b="1" dirty="0" smtClean="0"/>
              <a:t>12….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Друдлы-картин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428868"/>
            <a:ext cx="4000528" cy="164307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143668" cy="1154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3. НЕОБЫЧНОЕ ФОТО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24288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 В конкурсе фоторабот из серии </a:t>
            </a:r>
            <a:r>
              <a:rPr lang="ru-RU" b="1" dirty="0" smtClean="0"/>
              <a:t>«НЕОБЫЧНОЕ ФОТО»</a:t>
            </a:r>
            <a:r>
              <a:rPr lang="ru-RU" dirty="0" smtClean="0"/>
              <a:t> победила фотография, которую вы видите ниже. Организаторы конкурса решили разместить эту фотографию в популярном журнале. Вы начинающий журналист... Редактор журнала дает вам задание придумать   три названия для этой необычной фотографии…</a:t>
            </a:r>
            <a:endParaRPr lang="ru-RU" dirty="0"/>
          </a:p>
        </p:txBody>
      </p:sp>
      <p:pic>
        <p:nvPicPr>
          <p:cNvPr id="4" name="Рисунок 3" descr="https://bugaga.ru/uploads/posts/2017-05/1495012011_rakurs-nashe-vse-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571868" y="2786058"/>
            <a:ext cx="2857520" cy="4572032"/>
          </a:xfrm>
          <a:prstGeom prst="rect">
            <a:avLst/>
          </a:prstGeom>
          <a:noFill/>
          <a:ln w="4127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4. ТЕПЛОПЕРЕДАЧА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472518" cy="504351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Воспользуйтесь текстом. Часто бывает необходимо сохранить пищу горячей или холодной. В этих целях обычно используют термос. Но представьте, что ваш термос вышел из строя, а вам надо надолго сохранить воду горячей.</a:t>
            </a: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Вопрос: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Какое устройство вы можете изготовить из подручных материалов, чтобы оно могло как можно дольше удерживать тепло налитой в него жидкости? Опишите конструкцию устройства и материалы, которые вы используете для его создания.</a:t>
            </a:r>
          </a:p>
          <a:p>
            <a:r>
              <a:rPr lang="ru-RU" u="sng" dirty="0" smtClean="0"/>
              <a:t>Запишите свой ответ.</a:t>
            </a:r>
            <a:r>
              <a:rPr lang="ru-RU" dirty="0" smtClean="0"/>
              <a:t>	</a:t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Мой «термос» будет устроен так: … Мне понадобятся следующие материалы: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5. РЕКЛАМА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«НАШ РОССИЙСКИЙ АВТОПРОМ»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На сайте </a:t>
            </a:r>
            <a:r>
              <a:rPr lang="ru-RU" u="sng" dirty="0" smtClean="0">
                <a:hlinkClick r:id="rId2"/>
              </a:rPr>
              <a:t>https://autompv.ru/new-auto/54358-foto-novyh-avtomobilej-moskvich-2022-2023-na-platforme-jac.html</a:t>
            </a:r>
            <a:r>
              <a:rPr lang="ru-RU" dirty="0" smtClean="0"/>
              <a:t> пресс-служба автомобильного завода </a:t>
            </a:r>
            <a:r>
              <a:rPr lang="ru-RU" b="1" dirty="0" smtClean="0"/>
              <a:t>«Москвич» </a:t>
            </a:r>
            <a:r>
              <a:rPr lang="ru-RU" dirty="0" smtClean="0"/>
              <a:t>сообщила о подготовке к запуску производства новых автомобилей и заявляла, что до конца 2022 года завод сможет выпустить порядка 600 автомобилей, в том числе 200 – с электрическими двигателями. Всего на первом этапе планируется выпускать пять различных моделей – четыре </a:t>
            </a:r>
            <a:r>
              <a:rPr lang="ru-RU" dirty="0" err="1" smtClean="0"/>
              <a:t>кроссовера</a:t>
            </a:r>
            <a:r>
              <a:rPr lang="ru-RU" dirty="0" smtClean="0"/>
              <a:t> и один седан. Выпуск новых автомобилей Москвич будет осуществляться </a:t>
            </a:r>
            <a:r>
              <a:rPr lang="ru-RU" dirty="0" err="1" smtClean="0"/>
              <a:t>крупноузловым</a:t>
            </a:r>
            <a:r>
              <a:rPr lang="ru-RU" dirty="0" smtClean="0"/>
              <a:t> методом. Уже в 2023 году на «Москвиче» планируют выпустить как минимум 50 000 автомобилей, а в 2024 году, когда завод перейдет на полный производственный цикл, объем производства должен увеличиться до 300 тыс. машин ежегодно.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5. РЕКЛАМА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«НАШ РОССИЙСКИЙ АВТОПРОМ»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401080" cy="154304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Мы не подтверждаем, что на представленной презентации показан реальный будущий облик автомобиля. Это был возможный пример того, как могут выглядеть автомобили.</a:t>
            </a:r>
          </a:p>
          <a:p>
            <a:endParaRPr lang="ru-RU" dirty="0"/>
          </a:p>
        </p:txBody>
      </p:sp>
      <p:pic>
        <p:nvPicPr>
          <p:cNvPr id="4" name="Рисунок 3" descr="https://avatars.dzeninfra.ru/get-zen_brief/7688876/pub_6377296ce0d51c65cd5ea49a_63772a53804113044bf7b637/scale_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071810"/>
            <a:ext cx="3571900" cy="2598767"/>
          </a:xfrm>
          <a:prstGeom prst="rect">
            <a:avLst/>
          </a:prstGeom>
          <a:noFill/>
          <a:ln w="4127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4" descr="https://avatars.dzeninfra.ru/get-zen_doc/4337106/pub_637519a0d0e533762b670c29_63751aabb0d6d0043ec17213/scale_12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571876"/>
            <a:ext cx="3571900" cy="2714644"/>
          </a:xfrm>
          <a:prstGeom prst="rect">
            <a:avLst/>
          </a:prstGeom>
          <a:noFill/>
          <a:ln w="4127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8592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Функциональная грамотность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000372"/>
            <a:ext cx="8329642" cy="290037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это способность человека использовать приобретаемые в течение жизни знания для решения широкого диапазона жизненных задач в различных сферах человеческой деятельности, общения и социальных отношений.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5. РЕКЛАМА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«НАШ РОССИЙСКИЙ АВТОПРОМ» </a:t>
            </a:r>
            <a:br>
              <a:rPr lang="ru-RU" sz="3100" b="1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/>
              <a:t>Цель</a:t>
            </a:r>
            <a:r>
              <a:rPr lang="ru-RU" dirty="0" smtClean="0"/>
              <a:t> </a:t>
            </a:r>
            <a:r>
              <a:rPr lang="ru-RU" b="1" dirty="0" smtClean="0"/>
              <a:t>рекламы</a:t>
            </a:r>
            <a:r>
              <a:rPr lang="ru-RU" dirty="0" smtClean="0"/>
              <a:t> – </a:t>
            </a:r>
            <a:r>
              <a:rPr lang="ru-RU" b="1" dirty="0" smtClean="0"/>
              <a:t>это</a:t>
            </a:r>
            <a:r>
              <a:rPr lang="ru-RU" dirty="0" smtClean="0"/>
              <a:t> действия, которые вы ожидаете после просмотра рекламного объявления. </a:t>
            </a:r>
            <a:r>
              <a:rPr lang="ru-RU" b="1" dirty="0" smtClean="0"/>
              <a:t>Цель</a:t>
            </a:r>
            <a:r>
              <a:rPr lang="ru-RU" dirty="0" smtClean="0"/>
              <a:t> рекламной кампании задает определенный алгоритм. Все для того, чтоб показать </a:t>
            </a:r>
            <a:r>
              <a:rPr lang="ru-RU" b="1" dirty="0" smtClean="0"/>
              <a:t>рекламу</a:t>
            </a:r>
            <a:r>
              <a:rPr lang="ru-RU" dirty="0" smtClean="0"/>
              <a:t> именно тем людям, которые подходят под </a:t>
            </a:r>
            <a:r>
              <a:rPr lang="ru-RU" b="1" dirty="0" smtClean="0"/>
              <a:t>цели</a:t>
            </a:r>
            <a:r>
              <a:rPr lang="ru-RU" dirty="0" smtClean="0"/>
              <a:t> рекламной кампании, и подтолкнуть их совершить нужное действие. Чтобы убедить людей поступать правильно…, коммерческая реклама должна быть запоминающейся. </a:t>
            </a:r>
          </a:p>
          <a:p>
            <a:r>
              <a:rPr lang="ru-RU" dirty="0" smtClean="0"/>
              <a:t>В задании вам предстоит разработать идею </a:t>
            </a:r>
            <a:r>
              <a:rPr lang="ru-RU" dirty="0" err="1" smtClean="0"/>
              <a:t>слогана</a:t>
            </a:r>
            <a:r>
              <a:rPr lang="ru-RU" dirty="0" smtClean="0"/>
              <a:t> для коммерческой рекламы новинок российского </a:t>
            </a:r>
            <a:r>
              <a:rPr lang="ru-RU" dirty="0" err="1" smtClean="0"/>
              <a:t>автоконцерна</a:t>
            </a:r>
            <a:r>
              <a:rPr lang="ru-RU" dirty="0" smtClean="0"/>
              <a:t> «Москвич».</a:t>
            </a:r>
          </a:p>
          <a:p>
            <a:r>
              <a:rPr lang="ru-RU" dirty="0" smtClean="0"/>
              <a:t>Для неё осталось придумать </a:t>
            </a:r>
            <a:r>
              <a:rPr lang="ru-RU" dirty="0" err="1" smtClean="0"/>
              <a:t>слоган</a:t>
            </a:r>
            <a:r>
              <a:rPr lang="ru-RU" dirty="0" smtClean="0"/>
              <a:t> – короткую фразу, привлекающую внимание. Такие фразы могут быть построены на каламбуре или рифме, а могут выглядеть как простые, но оригинальные предложения или словосочетания.</a:t>
            </a:r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b="1" dirty="0" smtClean="0"/>
              <a:t>Придумайте  две  яркие идеи - «</a:t>
            </a:r>
            <a:r>
              <a:rPr lang="ru-RU" b="1" dirty="0" err="1" smtClean="0"/>
              <a:t>слогана</a:t>
            </a:r>
            <a:r>
              <a:rPr lang="ru-RU" b="1" dirty="0" smtClean="0"/>
              <a:t>» для новинок российского </a:t>
            </a:r>
            <a:r>
              <a:rPr lang="ru-RU" b="1" dirty="0" err="1" smtClean="0"/>
              <a:t>автопрома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43182"/>
            <a:ext cx="7815290" cy="157163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00438"/>
            <a:ext cx="1725121" cy="17689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75656" y="5805264"/>
            <a:ext cx="6876256" cy="52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ноября,   2022г.</a:t>
            </a:r>
            <a:endParaRPr lang="ru-RU" sz="2400" dirty="0"/>
          </a:p>
        </p:txBody>
      </p:sp>
      <p:pic>
        <p:nvPicPr>
          <p:cNvPr id="9" name="Picture 3" descr="D:\NICK\ЧГК\ЧГК-2014\ЧГК-ШКОЛА\Приглашение\Анимация\AG00373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214818"/>
            <a:ext cx="1347476" cy="1296144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57158" y="500042"/>
            <a:ext cx="8286808" cy="2214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</a:t>
            </a:r>
            <a:r>
              <a:rPr kumimoji="0" lang="ru-RU" sz="53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ИНТЕЛЛЕКТУАЛЬНОЕ МНОГОБОРЬЕ»</a:t>
            </a:r>
            <a: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3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ИТОГОВАЯ ТАБЛИЦА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ТУРНИРА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140" y="2000240"/>
          <a:ext cx="8955860" cy="4587829"/>
        </p:xfrm>
        <a:graphic>
          <a:graphicData uri="http://schemas.openxmlformats.org/drawingml/2006/table">
            <a:tbl>
              <a:tblPr/>
              <a:tblGrid>
                <a:gridCol w="510196"/>
                <a:gridCol w="1444772"/>
                <a:gridCol w="1143008"/>
                <a:gridCol w="1357322"/>
                <a:gridCol w="1175961"/>
                <a:gridCol w="1335235"/>
                <a:gridCol w="939098"/>
                <a:gridCol w="907424"/>
                <a:gridCol w="142844"/>
              </a:tblGrid>
              <a:tr h="70735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Команда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Читательская грамотность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Математическая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грамотность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Финансовая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грамотность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Естественно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Calibri"/>
                          <a:ea typeface="Times New Roman"/>
                          <a:cs typeface="Times New Roman"/>
                        </a:rPr>
                        <a:t>научная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грамотность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Calibri"/>
                          <a:ea typeface="Times New Roman"/>
                          <a:cs typeface="Times New Roman"/>
                        </a:rPr>
                        <a:t>Креативное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Times New Roman"/>
                        </a:rPr>
                        <a:t> мышление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баллов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 баллов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3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«Стакан воздуха»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«Фан-клуб </a:t>
                      </a:r>
                      <a:r>
                        <a:rPr lang="ru-RU" sz="1600" b="1" dirty="0" err="1">
                          <a:latin typeface="Calibri"/>
                          <a:ea typeface="Times New Roman"/>
                          <a:cs typeface="Times New Roman"/>
                        </a:rPr>
                        <a:t>капибар</a:t>
                      </a: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19</a:t>
                      </a:r>
                      <a:endParaRPr lang="ru-RU" b="1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«Умники</a:t>
                      </a: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17</a:t>
                      </a:r>
                      <a:endParaRPr lang="ru-RU" b="1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6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«Твёрдая</a:t>
                      </a:r>
                      <a:r>
                        <a:rPr lang="ru-RU" sz="1600" b="1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ртуть</a:t>
                      </a: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27</a:t>
                      </a:r>
                      <a:endParaRPr lang="ru-RU" b="1" dirty="0"/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ДО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НОВЫХ ВСТРЕЧ!!!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D:\Анимация\J00761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785794"/>
            <a:ext cx="1500198" cy="1106291"/>
          </a:xfrm>
          <a:prstGeom prst="rect">
            <a:avLst/>
          </a:prstGeom>
          <a:noFill/>
        </p:spPr>
      </p:pic>
      <p:pic>
        <p:nvPicPr>
          <p:cNvPr id="1026" name="Picture 2" descr="E:\Картинки и анимации\Анимация\01-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70124">
            <a:off x="4971501" y="3519840"/>
            <a:ext cx="1814141" cy="2390189"/>
          </a:xfrm>
          <a:prstGeom prst="rect">
            <a:avLst/>
          </a:prstGeom>
          <a:noFill/>
        </p:spPr>
      </p:pic>
      <p:pic>
        <p:nvPicPr>
          <p:cNvPr id="6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04864"/>
            <a:ext cx="1500198" cy="14490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75656" y="5805264"/>
            <a:ext cx="6876256" cy="523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ноября,   2022г.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815290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«ЧИТАТЕЛЬСКАЯ ГРАМОТНОСТЬ»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1 тур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1500198" cy="14490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35696" y="714356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интеллектуальное многоборье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857892"/>
            <a:ext cx="64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  2022г.</a:t>
            </a:r>
            <a:endParaRPr lang="ru-RU" sz="2400" dirty="0"/>
          </a:p>
        </p:txBody>
      </p:sp>
      <p:pic>
        <p:nvPicPr>
          <p:cNvPr id="10" name="Рисунок 9" descr="https://sun9-2.userapi.com/c857720/v857720053/e1cfa/ZxmV22roghQ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71736" y="3143248"/>
            <a:ext cx="3672408" cy="244827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Читательская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15328" cy="3257559"/>
          </a:xfrm>
        </p:spPr>
        <p:txBody>
          <a:bodyPr/>
          <a:lstStyle/>
          <a:p>
            <a:pPr algn="just"/>
            <a:r>
              <a:rPr lang="ru-RU" dirty="0" smtClean="0"/>
              <a:t>  </a:t>
            </a:r>
            <a:r>
              <a:rPr lang="ru-RU" b="1" dirty="0" smtClean="0"/>
              <a:t>способность человека понимать и использовать письменное тексты, размышлять о них и заниматься чтением, чтобы достигать своих целей, расширять свои знания и возможности, участвовать в социальной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Читательская грамотность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358246" cy="514353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ОТВЕТЫ</a:t>
            </a:r>
          </a:p>
          <a:p>
            <a:pPr algn="just"/>
            <a:r>
              <a:rPr lang="ru-RU" b="1" u="sng" dirty="0" smtClean="0"/>
              <a:t>Задание-1. НОВОСТИ НАУКИ</a:t>
            </a:r>
          </a:p>
          <a:p>
            <a:pPr algn="just"/>
            <a:r>
              <a:rPr lang="ru-RU" b="1" dirty="0" smtClean="0"/>
              <a:t>Ответ:</a:t>
            </a:r>
            <a:r>
              <a:rPr lang="ru-RU" dirty="0" smtClean="0"/>
              <a:t> __ </a:t>
            </a:r>
            <a:r>
              <a:rPr lang="ru-RU" b="1" dirty="0" smtClean="0"/>
              <a:t>2</a:t>
            </a:r>
            <a:r>
              <a:rPr lang="ru-RU" dirty="0" smtClean="0"/>
              <a:t> (Мозг получает противоречивую информацию от разных органов).</a:t>
            </a:r>
          </a:p>
          <a:p>
            <a:pPr algn="just"/>
            <a:r>
              <a:rPr lang="ru-RU" b="1" u="sng" dirty="0" smtClean="0"/>
              <a:t>Задание-2.  НАБОЛЕЛО</a:t>
            </a:r>
            <a:endParaRPr lang="ru-RU" u="sng" dirty="0" smtClean="0"/>
          </a:p>
          <a:p>
            <a:pPr algn="just"/>
            <a:r>
              <a:rPr lang="ru-RU" b="1" dirty="0" smtClean="0"/>
              <a:t>Ответ:</a:t>
            </a:r>
            <a:r>
              <a:rPr lang="ru-RU" dirty="0" smtClean="0"/>
              <a:t>__</a:t>
            </a:r>
            <a:r>
              <a:rPr lang="ru-RU" b="1" dirty="0" smtClean="0"/>
              <a:t>3</a:t>
            </a:r>
            <a:r>
              <a:rPr lang="ru-RU" dirty="0" smtClean="0"/>
              <a:t> (принимать самостоятельные решения), </a:t>
            </a:r>
            <a:r>
              <a:rPr lang="ru-RU" b="1" dirty="0" smtClean="0"/>
              <a:t>5</a:t>
            </a:r>
            <a:r>
              <a:rPr lang="ru-RU" dirty="0" smtClean="0"/>
              <a:t> (отвечать за свои слова и действия) и никакие другие.</a:t>
            </a:r>
          </a:p>
          <a:p>
            <a:pPr algn="just"/>
            <a:r>
              <a:rPr lang="ru-RU" b="1" u="sng" dirty="0" smtClean="0"/>
              <a:t>Задание-3.  ЖАРКО ЖИТЬ</a:t>
            </a:r>
          </a:p>
          <a:p>
            <a:r>
              <a:rPr lang="ru-RU" b="1" dirty="0" smtClean="0"/>
              <a:t>Ответ:</a:t>
            </a:r>
            <a:r>
              <a:rPr lang="ru-RU" dirty="0" smtClean="0"/>
              <a:t> _</a:t>
            </a:r>
            <a:r>
              <a:rPr lang="ru-RU" b="1" dirty="0" smtClean="0"/>
              <a:t>1</a:t>
            </a:r>
            <a:r>
              <a:rPr lang="ru-RU" dirty="0" smtClean="0"/>
              <a:t> (посадка деревьев), </a:t>
            </a:r>
            <a:r>
              <a:rPr lang="ru-RU" b="1" dirty="0" smtClean="0"/>
              <a:t>3</a:t>
            </a:r>
            <a:r>
              <a:rPr lang="ru-RU" dirty="0" smtClean="0"/>
              <a:t> (фонтаны и распылители воды), </a:t>
            </a:r>
            <a:r>
              <a:rPr lang="ru-RU" b="1" dirty="0" smtClean="0"/>
              <a:t>4</a:t>
            </a:r>
            <a:r>
              <a:rPr lang="ru-RU" dirty="0" smtClean="0"/>
              <a:t> (отражающие лучи покрытия) и никакие другие.</a:t>
            </a:r>
          </a:p>
          <a:p>
            <a:pPr algn="just"/>
            <a:r>
              <a:rPr lang="ru-RU" b="1" u="sng" dirty="0" smtClean="0"/>
              <a:t>Задание-4. КОЛЬЦА САТУРНА</a:t>
            </a:r>
            <a:endParaRPr lang="ru-RU" u="sng" dirty="0" smtClean="0"/>
          </a:p>
          <a:p>
            <a:r>
              <a:rPr lang="ru-RU" b="1" dirty="0" smtClean="0"/>
              <a:t>Правильный ответ: т</a:t>
            </a:r>
            <a:r>
              <a:rPr lang="ru-RU" dirty="0" smtClean="0"/>
              <a:t>олщина колец не более 1 км. Поэтому, когда Земля при своем движении вокруг Солнца оказывается в плоскости колец Сатурна (это случается через 14-15 лет) кольца перестают быть видимыми: нам кажется, что они исчезают.</a:t>
            </a:r>
          </a:p>
          <a:p>
            <a:pPr algn="just"/>
            <a:r>
              <a:rPr lang="ru-RU" b="1" dirty="0" smtClean="0"/>
              <a:t>Задание-5. СЛОВА-СЛОВА</a:t>
            </a:r>
            <a:endParaRPr lang="ru-RU" dirty="0" smtClean="0"/>
          </a:p>
          <a:p>
            <a:r>
              <a:rPr lang="ru-RU" b="1" dirty="0" err="1" smtClean="0"/>
              <a:t>Ответ:__</a:t>
            </a:r>
            <a:r>
              <a:rPr lang="ru-RU" b="1" dirty="0" smtClean="0"/>
              <a:t> 2, 3, 5, 6. </a:t>
            </a:r>
            <a:endParaRPr lang="ru-RU" dirty="0" smtClean="0"/>
          </a:p>
          <a:p>
            <a:r>
              <a:rPr lang="ru-RU" u="sng" dirty="0" smtClean="0"/>
              <a:t>2 Балла </a:t>
            </a:r>
            <a:r>
              <a:rPr lang="ru-RU" dirty="0" smtClean="0"/>
              <a:t>- выбраны все верные ответы; </a:t>
            </a:r>
          </a:p>
          <a:p>
            <a:r>
              <a:rPr lang="ru-RU" u="sng" dirty="0" smtClean="0"/>
              <a:t>1 Балл</a:t>
            </a:r>
            <a:r>
              <a:rPr lang="ru-RU" dirty="0" smtClean="0"/>
              <a:t> - выбраны три-два верных ответа, другие ответы не выбраны.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35756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ЖЕЛАЕМ УДАЧИ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во втором туре!!!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2" descr="D:\Анимация\J007616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1928826" cy="1422374"/>
          </a:xfrm>
          <a:prstGeom prst="rect">
            <a:avLst/>
          </a:prstGeom>
          <a:noFill/>
        </p:spPr>
      </p:pic>
      <p:pic>
        <p:nvPicPr>
          <p:cNvPr id="5" name="Picture 2" descr="D:\Анимация\balldone2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636"/>
            <a:ext cx="1503040" cy="1503040"/>
          </a:xfrm>
          <a:prstGeom prst="rect">
            <a:avLst/>
          </a:prstGeom>
          <a:noFill/>
        </p:spPr>
      </p:pic>
      <p:pic>
        <p:nvPicPr>
          <p:cNvPr id="4098" name="Picture 2" descr="D:\NICK\ЧГК\ЧГК-2014\ЧГК-ШКОЛА\Приглашение\Анимация\AG00372_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000240"/>
            <a:ext cx="1239763" cy="234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8062664" cy="15716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«МАТЕМАТИЧЕСКАСКАЯ ГРАМОТНОСТЬ»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/>
              <a:t>2 тур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Картинки и анимации\Анимация\J00762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1500198" cy="144905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35696" y="404664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интеллектуальное многоборье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857892"/>
            <a:ext cx="6572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ЗАТО СОЛНЕЧНЫЙ,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ru-RU" sz="2400" b="1" dirty="0" smtClean="0">
                <a:solidFill>
                  <a:srgbClr val="FF0000"/>
                </a:solidFill>
              </a:rPr>
              <a:t> ноября   2022г.</a:t>
            </a: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71802" y="3214686"/>
            <a:ext cx="3000396" cy="257176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Математическая грамотность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329642" cy="3328998"/>
          </a:xfrm>
        </p:spPr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b="1" dirty="0" smtClean="0"/>
              <a:t>способность формулировать, применять и интерпретировать математику в разнообразных контекстах: применять математические рассуждения; использовать математические понятия и инструменты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</TotalTime>
  <Words>983</Words>
  <Application>Microsoft Office PowerPoint</Application>
  <PresentationFormat>Экран (4:3)</PresentationFormat>
  <Paragraphs>206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 «ИНТЕЛЛЕКТУАЛЬНОЕ МНОГОБОРЬЕ-2022» </vt:lpstr>
      <vt:lpstr> «ИНТЕЛЛЕКТУАЛЬНОЕ МНОГОБОРЬЕ-2022» </vt:lpstr>
      <vt:lpstr>Функциональная грамотность</vt:lpstr>
      <vt:lpstr> «ЧИТАТЕЛЬСКАЯ ГРАМОТНОСТЬ» 1 тур </vt:lpstr>
      <vt:lpstr>Читательская грамотность</vt:lpstr>
      <vt:lpstr>Читательская грамотность</vt:lpstr>
      <vt:lpstr>ЖЕЛАЕМ УДАЧИ  во втором туре!!!</vt:lpstr>
      <vt:lpstr> «МАТЕМАТИЧЕСКАСКАЯ ГРАМОТНОСТЬ» 2 тур </vt:lpstr>
      <vt:lpstr>Математическая грамотность </vt:lpstr>
      <vt:lpstr>Математическая грамотность </vt:lpstr>
      <vt:lpstr>ЖЕЛАЕМ  УДАЧИ  в третьем туре!!!</vt:lpstr>
      <vt:lpstr> «ФИНАНСОВАЯ ГРАМОТНОСТЬ» 3 тур </vt:lpstr>
      <vt:lpstr>Финансовая грамотность</vt:lpstr>
      <vt:lpstr>Финансовая грамотность</vt:lpstr>
      <vt:lpstr>ЖЕЛАЕМ УДАЧИ  в четвертом туре!!!</vt:lpstr>
      <vt:lpstr> «ЕСТЕСТВЕННОНАУЧНАЯ ГРАМОТНОСТЬ» 4 тур </vt:lpstr>
      <vt:lpstr>Естественнонаучная грамотность</vt:lpstr>
      <vt:lpstr>Естественнонаучная грамотность</vt:lpstr>
      <vt:lpstr>ЖЕЛАЕМ УДАЧИ  в пятом туре!!!</vt:lpstr>
      <vt:lpstr> «КРЕАТИВНОЕ МЫШЛЕНИЕ» 5 тур </vt:lpstr>
      <vt:lpstr>Креативное   мышление</vt:lpstr>
      <vt:lpstr> 1. НАЙДИ ОБЩЕЕ </vt:lpstr>
      <vt:lpstr> 2. ДРУДДЛ </vt:lpstr>
      <vt:lpstr> 2. ДРУДДЛ </vt:lpstr>
      <vt:lpstr> 2. ДРУДДЛ </vt:lpstr>
      <vt:lpstr> 3. НЕОБЫЧНОЕ ФОТО </vt:lpstr>
      <vt:lpstr> 4. ТЕПЛОПЕРЕДАЧА </vt:lpstr>
      <vt:lpstr> 5. РЕКЛАМА  «НАШ РОССИЙСКИЙ АВТОПРОМ»  </vt:lpstr>
      <vt:lpstr>5. РЕКЛАМА  «НАШ РОССИЙСКИЙ АВТОПРОМ»</vt:lpstr>
      <vt:lpstr> 5. РЕКЛАМА  «НАШ РОССИЙСКИЙ АВТОПРОМ»  </vt:lpstr>
      <vt:lpstr> ПОДВЕДЕНИЕ ИТОГОВ </vt:lpstr>
      <vt:lpstr>ИТОГОВАЯ ТАБЛИЦА ТУРНИРА</vt:lpstr>
      <vt:lpstr>ДО  НОВЫХ ВСТРЕЧ!!!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ЧТО? ГДЕ? КОГДА? 1 тур </dc:title>
  <dc:creator>Admin</dc:creator>
  <cp:lastModifiedBy>02</cp:lastModifiedBy>
  <cp:revision>501</cp:revision>
  <dcterms:created xsi:type="dcterms:W3CDTF">2014-12-09T04:11:36Z</dcterms:created>
  <dcterms:modified xsi:type="dcterms:W3CDTF">2022-11-25T07:30:12Z</dcterms:modified>
</cp:coreProperties>
</file>